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22"/>
  </p:notesMasterIdLst>
  <p:sldIdLst>
    <p:sldId id="256" r:id="rId2"/>
    <p:sldId id="273" r:id="rId3"/>
    <p:sldId id="271" r:id="rId4"/>
    <p:sldId id="282" r:id="rId5"/>
    <p:sldId id="283" r:id="rId6"/>
    <p:sldId id="274" r:id="rId7"/>
    <p:sldId id="272" r:id="rId8"/>
    <p:sldId id="284" r:id="rId9"/>
    <p:sldId id="286" r:id="rId10"/>
    <p:sldId id="258" r:id="rId11"/>
    <p:sldId id="275" r:id="rId12"/>
    <p:sldId id="285" r:id="rId13"/>
    <p:sldId id="276" r:id="rId14"/>
    <p:sldId id="277" r:id="rId15"/>
    <p:sldId id="287" r:id="rId16"/>
    <p:sldId id="288" r:id="rId17"/>
    <p:sldId id="278" r:id="rId18"/>
    <p:sldId id="279" r:id="rId19"/>
    <p:sldId id="280" r:id="rId20"/>
    <p:sldId id="281" r:id="rId2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46C979-4DF2-4089-8F7B-4BEB9522DB49}" type="datetimeFigureOut">
              <a:rPr lang="pl-PL" smtClean="0"/>
              <a:t>21.11.2025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0DB5A-9B7A-4821-B9A0-CAF7D6441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7328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657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5909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31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679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31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9364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136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611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8219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2787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453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173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4791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655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64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31062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38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6221E02-25CB-4963-84BC-0813985E7D90}" type="datetimeFigureOut">
              <a:rPr lang="pl-PL" smtClean="0"/>
              <a:pPr/>
              <a:t>21.11.2025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6043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2664296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r>
              <a:rPr lang="pl-PL" sz="4800" dirty="0" smtClean="0"/>
              <a:t>Doradztwo Zawodowe w </a:t>
            </a:r>
            <a:r>
              <a:rPr lang="pl-PL" sz="4800" dirty="0"/>
              <a:t>S</a:t>
            </a:r>
            <a:r>
              <a:rPr lang="pl-PL" sz="4800" dirty="0" smtClean="0"/>
              <a:t>zkole </a:t>
            </a:r>
            <a:r>
              <a:rPr lang="pl-PL" sz="4800" dirty="0"/>
              <a:t>P</a:t>
            </a:r>
            <a:r>
              <a:rPr lang="pl-PL" sz="4800" dirty="0" smtClean="0"/>
              <a:t>odstawowej nr 7 im. Hugona Kołłątaja w Białymstoku</a:t>
            </a:r>
            <a:endParaRPr lang="pl-PL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99" y="1412776"/>
            <a:ext cx="6347714" cy="2520280"/>
          </a:xfrm>
        </p:spPr>
        <p:txBody>
          <a:bodyPr>
            <a:noAutofit/>
          </a:bodyPr>
          <a:lstStyle/>
          <a:p>
            <a:pPr algn="ctr"/>
            <a:r>
              <a:rPr lang="pl-PL" sz="4400" dirty="0" smtClean="0"/>
              <a:t>Co to jest Doradztwo Zawodowe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1528253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To</a:t>
            </a:r>
            <a:r>
              <a:rPr lang="pl-PL" dirty="0"/>
              <a:t> </a:t>
            </a:r>
            <a:r>
              <a:rPr lang="pl-PL" dirty="0" smtClean="0"/>
              <a:t>proces wspierania </a:t>
            </a:r>
            <a:r>
              <a:rPr lang="pl-PL" dirty="0"/>
              <a:t>ludzi w podejmowaniu świadomych decyzji dotyczących ich edukacji i kariery. </a:t>
            </a:r>
            <a:r>
              <a:rPr lang="pl-PL" dirty="0" smtClean="0"/>
              <a:t>Rozpoznanie </a:t>
            </a:r>
            <a:r>
              <a:rPr lang="pl-PL" dirty="0"/>
              <a:t>własnych predyspozycji, zainteresowań i umiejętności, a także możliwości na rynku pracy, aby umożliwić świadomy wybór lub zmianę zawodu, kierunku kształcenia lub ścieżki zawodowej. </a:t>
            </a:r>
          </a:p>
        </p:txBody>
      </p:sp>
    </p:spTree>
    <p:extLst>
      <p:ext uri="{BB962C8B-B14F-4D97-AF65-F5344CB8AC3E}">
        <p14:creationId xmlns:p14="http://schemas.microsoft.com/office/powerpoint/2010/main" val="274111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3017719"/>
          </a:xfrm>
        </p:spPr>
        <p:txBody>
          <a:bodyPr/>
          <a:lstStyle/>
          <a:p>
            <a:r>
              <a:rPr lang="pl-PL" dirty="0" smtClean="0"/>
              <a:t>Kto to jest Doradca Zawodowy?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51426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4529887"/>
          </a:xfrm>
        </p:spPr>
        <p:txBody>
          <a:bodyPr>
            <a:normAutofit/>
          </a:bodyPr>
          <a:lstStyle/>
          <a:p>
            <a:r>
              <a:rPr lang="pl-PL" dirty="0"/>
              <a:t>S</a:t>
            </a:r>
            <a:r>
              <a:rPr lang="pl-PL" dirty="0" smtClean="0"/>
              <a:t>pecjalista</a:t>
            </a:r>
            <a:r>
              <a:rPr lang="pl-PL" dirty="0"/>
              <a:t>, który pomaga ludziom w podejmowaniu decyzji dotyczących ścieżki kariery, nauki i rozwoju </a:t>
            </a:r>
            <a:r>
              <a:rPr lang="pl-PL" dirty="0" smtClean="0"/>
              <a:t>zawodowego.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57940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800" i="1" dirty="0" smtClean="0"/>
              <a:t/>
            </a:r>
            <a:br>
              <a:rPr lang="pl-PL" sz="4800" i="1" dirty="0" smtClean="0"/>
            </a:br>
            <a:r>
              <a:rPr lang="pl-PL" sz="4800" i="1" dirty="0" smtClean="0"/>
              <a:t/>
            </a:r>
            <a:br>
              <a:rPr lang="pl-PL" sz="4800" i="1" dirty="0" smtClean="0"/>
            </a:br>
            <a:r>
              <a:rPr lang="pl-PL" sz="4800" i="1" dirty="0"/>
              <a:t/>
            </a:r>
            <a:br>
              <a:rPr lang="pl-PL" sz="4800" i="1" dirty="0"/>
            </a:br>
            <a:r>
              <a:rPr lang="pl-PL" sz="4800" i="1" dirty="0" smtClean="0"/>
              <a:t/>
            </a:r>
            <a:br>
              <a:rPr lang="pl-PL" sz="4800" i="1" dirty="0" smtClean="0"/>
            </a:br>
            <a:r>
              <a:rPr lang="pl-PL" sz="4800" i="1" dirty="0" smtClean="0"/>
              <a:t>Wewnątrzszkolny </a:t>
            </a:r>
            <a:r>
              <a:rPr lang="pl-PL" sz="4800" i="1" dirty="0"/>
              <a:t>Program Doradztwa </a:t>
            </a:r>
            <a:r>
              <a:rPr lang="pl-PL" sz="4800" i="1" dirty="0" smtClean="0"/>
              <a:t>Zawodowego</a:t>
            </a:r>
            <a:r>
              <a:rPr lang="pl-PL" sz="4800" i="1" dirty="0"/>
              <a:t/>
            </a:r>
            <a:br>
              <a:rPr lang="pl-PL" sz="4800" i="1" dirty="0"/>
            </a:br>
            <a:endParaRPr lang="pl-PL" sz="4800" dirty="0"/>
          </a:p>
        </p:txBody>
      </p:sp>
    </p:spTree>
    <p:extLst>
      <p:ext uri="{BB962C8B-B14F-4D97-AF65-F5344CB8AC3E}">
        <p14:creationId xmlns:p14="http://schemas.microsoft.com/office/powerpoint/2010/main" val="4290222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6865" y="980728"/>
            <a:ext cx="6798735" cy="4464496"/>
          </a:xfrm>
        </p:spPr>
        <p:txBody>
          <a:bodyPr>
            <a:normAutofit/>
          </a:bodyPr>
          <a:lstStyle/>
          <a:p>
            <a:r>
              <a:rPr lang="pl-PL" sz="3200" dirty="0"/>
              <a:t>Wewnątrzszkolny Program Doradztwa Zawodowego (WSDZ) w Szkole Podstawowej nr 7 im. Hugona Kołłątaja w Białymstoku ma na celu kompleksowe wsparcie uczniów klas 1-8 w zakresie odkrywania ich predyspozycji </a:t>
            </a:r>
            <a:r>
              <a:rPr lang="pl-PL" sz="3200" dirty="0" smtClean="0"/>
              <a:t>zawodowych.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581491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4529887"/>
          </a:xfrm>
        </p:spPr>
        <p:txBody>
          <a:bodyPr>
            <a:normAutofit fontScale="90000"/>
          </a:bodyPr>
          <a:lstStyle/>
          <a:p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200" dirty="0"/>
              <a:t>Program  służy przygotowaniu uczniów do świadomego podejmowania decyzji o dalszej edukacji i wyborze zawodu, bazując na ich zainteresowaniach, umiejętnościach i pasjach. Wspiera także rozwój umiejętności społecznych i zawodowych, które będą pomocne w funkcjonowaniu na rynku pracy. </a:t>
            </a:r>
            <a:br>
              <a:rPr lang="pl-PL" sz="3200" dirty="0"/>
            </a:b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122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4529887"/>
          </a:xfrm>
        </p:spPr>
        <p:txBody>
          <a:bodyPr>
            <a:normAutofit fontScale="90000"/>
          </a:bodyPr>
          <a:lstStyle/>
          <a:p>
            <a:r>
              <a:rPr lang="pl-PL" dirty="0"/>
              <a:t>Celem Wewnątrzszkolnego Systemu Doradztwa Zawodowego (WSDZ) w naszej szkole jest umożliwienie uczniom zdobycia podstawowych informacji o zawodach, rynku pracy i możliwościach kształcenia.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86386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08712"/>
          </a:xfrm>
        </p:spPr>
        <p:txBody>
          <a:bodyPr>
            <a:normAutofit/>
          </a:bodyPr>
          <a:lstStyle/>
          <a:p>
            <a:pPr algn="ctr"/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i="1" dirty="0"/>
              <a:t/>
            </a:r>
            <a:br>
              <a:rPr lang="pl-PL" i="1" dirty="0"/>
            </a:br>
            <a:r>
              <a:rPr lang="pl-PL" i="1" dirty="0" smtClean="0"/>
              <a:t/>
            </a:r>
            <a:br>
              <a:rPr lang="pl-PL" i="1" dirty="0" smtClean="0"/>
            </a:br>
            <a:r>
              <a:rPr lang="pl-PL" sz="5400" i="1" dirty="0" smtClean="0"/>
              <a:t>Główne cele </a:t>
            </a:r>
            <a:r>
              <a:rPr lang="pl-PL" sz="5400" i="1" dirty="0" smtClean="0"/>
              <a:t>W</a:t>
            </a:r>
            <a:r>
              <a:rPr lang="pl-PL" sz="5400" i="1" dirty="0" smtClean="0"/>
              <a:t>ewnątrzszkolnego </a:t>
            </a:r>
            <a:r>
              <a:rPr lang="pl-PL" sz="5400" i="1" dirty="0" smtClean="0"/>
              <a:t>Systemu Doradztwa Zawodowego:</a:t>
            </a:r>
            <a:br>
              <a:rPr lang="pl-PL" sz="5400" i="1" dirty="0" smtClean="0"/>
            </a:br>
            <a:r>
              <a:rPr lang="pl-PL" sz="5400" i="1" dirty="0" smtClean="0"/>
              <a:t/>
            </a:r>
            <a:br>
              <a:rPr lang="pl-PL" sz="5400" i="1" dirty="0" smtClean="0"/>
            </a:br>
            <a:r>
              <a:rPr lang="pl-PL" i="1" dirty="0" smtClean="0"/>
              <a:t> </a:t>
            </a:r>
            <a:r>
              <a:rPr lang="pl-PL" dirty="0"/>
              <a:t/>
            </a:r>
            <a:br>
              <a:rPr lang="pl-PL" dirty="0"/>
            </a:br>
            <a:endParaRPr lang="pl-PL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i="1" dirty="0"/>
              <a:t>- </a:t>
            </a:r>
            <a:r>
              <a:rPr lang="pl-PL" b="1" dirty="0"/>
              <a:t>Kształtowanie świadomości zawodowej uczniów,</a:t>
            </a:r>
            <a:br>
              <a:rPr lang="pl-PL" b="1" dirty="0"/>
            </a:br>
            <a:r>
              <a:rPr lang="pl-PL" b="1" dirty="0"/>
              <a:t/>
            </a:r>
            <a:br>
              <a:rPr lang="pl-PL" b="1" dirty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/>
              <a:t/>
            </a:r>
            <a:br>
              <a:rPr lang="pl-PL" b="1" dirty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3600" dirty="0" smtClean="0"/>
              <a:t>wsparcie </a:t>
            </a:r>
            <a:r>
              <a:rPr lang="pl-PL" sz="3600" dirty="0"/>
              <a:t>uczniów w planowaniu przyszłości zawodowej i edukacyjnej,</a:t>
            </a:r>
            <a:br>
              <a:rPr lang="pl-PL" sz="3600" dirty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> przygotowanie uczniów do świadomego wyboru dalszej drogi edukacyjnej</a:t>
            </a:r>
            <a:br>
              <a:rPr lang="pl-PL" sz="3600" dirty="0"/>
            </a:br>
            <a:r>
              <a:rPr lang="pl-PL" sz="3600" dirty="0"/>
              <a:t>planowanie kariery edukacyjnej i zawodowej, </a:t>
            </a:r>
            <a:br>
              <a:rPr lang="pl-PL" sz="3600" dirty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>upowszechnienie wiedzy o rynku pracy,</a:t>
            </a:r>
            <a:br>
              <a:rPr lang="pl-PL" sz="3600" dirty="0"/>
            </a:br>
            <a:r>
              <a:rPr lang="pl-PL" sz="3200" dirty="0"/>
              <a:t/>
            </a:r>
            <a:br>
              <a:rPr lang="pl-PL" sz="3200" dirty="0"/>
            </a:b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3031998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4673903"/>
          </a:xfrm>
        </p:spPr>
        <p:txBody>
          <a:bodyPr>
            <a:normAutofit fontScale="90000"/>
          </a:bodyPr>
          <a:lstStyle/>
          <a:p>
            <a:r>
              <a:rPr lang="pl-PL" dirty="0"/>
              <a:t>kompleksowe wsparcie uczniów w zakresie odkrywania ich predyspozycji zawodowych, </a:t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r>
              <a:rPr lang="pl-PL" dirty="0"/>
              <a:t>rozwój kompetencji miękkich,</a:t>
            </a:r>
            <a:br>
              <a:rPr lang="pl-PL" dirty="0"/>
            </a:b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kształtowanie świadomości zawodowej uczniów, </a:t>
            </a:r>
          </a:p>
        </p:txBody>
      </p:sp>
    </p:spTree>
    <p:extLst>
      <p:ext uri="{BB962C8B-B14F-4D97-AF65-F5344CB8AC3E}">
        <p14:creationId xmlns:p14="http://schemas.microsoft.com/office/powerpoint/2010/main" val="3568631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3377759"/>
          </a:xfrm>
        </p:spPr>
        <p:txBody>
          <a:bodyPr>
            <a:noAutofit/>
          </a:bodyPr>
          <a:lstStyle/>
          <a:p>
            <a:r>
              <a:rPr lang="pl-PL" sz="5400" dirty="0" smtClean="0"/>
              <a:t>Akty Prawne regulujące doradztwo zawodowe</a:t>
            </a:r>
            <a:endParaRPr lang="pl-PL" sz="5400" dirty="0"/>
          </a:p>
        </p:txBody>
      </p:sp>
    </p:spTree>
    <p:extLst>
      <p:ext uri="{BB962C8B-B14F-4D97-AF65-F5344CB8AC3E}">
        <p14:creationId xmlns:p14="http://schemas.microsoft.com/office/powerpoint/2010/main" val="4116516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5321975"/>
          </a:xfrm>
        </p:spPr>
        <p:txBody>
          <a:bodyPr>
            <a:normAutofit/>
          </a:bodyPr>
          <a:lstStyle/>
          <a:p>
            <a:r>
              <a:rPr lang="pl-PL" sz="2400" b="1" dirty="0"/>
              <a:t>Ustawa z dnia 14 grudnia 2016 r. – Prawo </a:t>
            </a:r>
            <a:r>
              <a:rPr lang="pl-PL" sz="2400" b="1" dirty="0" smtClean="0"/>
              <a:t>oświatowe</a:t>
            </a:r>
            <a:br>
              <a:rPr lang="pl-PL" sz="2400" b="1" dirty="0" smtClean="0"/>
            </a:br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sz="2400" b="1" dirty="0" smtClean="0"/>
              <a:t>Rozporządzenie </a:t>
            </a:r>
            <a:r>
              <a:rPr lang="pl-PL" sz="2400" b="1" dirty="0"/>
              <a:t>Ministra Edukacji Narodowej z dnia 3 sierpnia 2017 r. w sprawie podstawy programowej wychowania przedszkolnego, kształcenia ogólnego w szkołach </a:t>
            </a:r>
            <a:r>
              <a:rPr lang="pl-PL" sz="2400" b="1" dirty="0" smtClean="0"/>
              <a:t>podstawowych</a:t>
            </a:r>
            <a:br>
              <a:rPr lang="pl-PL" sz="2400" b="1" dirty="0" smtClean="0"/>
            </a:br>
            <a:r>
              <a:rPr lang="pl-PL" sz="2400" b="1" dirty="0" smtClean="0"/>
              <a:t/>
            </a:r>
            <a:br>
              <a:rPr lang="pl-PL" sz="2400" b="1" dirty="0" smtClean="0"/>
            </a:br>
            <a:r>
              <a:rPr lang="pl-PL" sz="2400" b="1" dirty="0" smtClean="0"/>
              <a:t>Rozporządzenie </a:t>
            </a:r>
            <a:r>
              <a:rPr lang="pl-PL" sz="2400" b="1" dirty="0"/>
              <a:t>Ministra Edukacji Narodowej z dnia 12 lutego 2019 r. w sprawie doradztwa zawodowego w szkołach</a:t>
            </a:r>
            <a:br>
              <a:rPr lang="pl-PL" sz="2400" b="1" dirty="0"/>
            </a:br>
            <a:r>
              <a:rPr lang="pl-PL" sz="2400" dirty="0"/>
              <a:t/>
            </a:r>
            <a:br>
              <a:rPr lang="pl-PL" sz="2400" dirty="0"/>
            </a:b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186941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4673903"/>
          </a:xfrm>
        </p:spPr>
        <p:txBody>
          <a:bodyPr/>
          <a:lstStyle/>
          <a:p>
            <a:r>
              <a:rPr lang="pl-PL" dirty="0" smtClean="0"/>
              <a:t>Założenia Wewnątrzszkolnego Systemu Doradztwa Zawodowego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9116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87624" y="1700808"/>
            <a:ext cx="6798735" cy="2304256"/>
          </a:xfrm>
        </p:spPr>
        <p:txBody>
          <a:bodyPr>
            <a:noAutofit/>
          </a:bodyPr>
          <a:lstStyle/>
          <a:p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/>
              <a:t/>
            </a:r>
            <a:br>
              <a:rPr lang="pl-PL" sz="3200" dirty="0"/>
            </a:br>
            <a:r>
              <a:rPr lang="pl-PL" sz="3400" dirty="0" smtClean="0"/>
              <a:t>Współpraca </a:t>
            </a:r>
            <a:r>
              <a:rPr lang="pl-PL" sz="3400" dirty="0"/>
              <a:t>z </a:t>
            </a:r>
            <a:r>
              <a:rPr lang="pl-PL" sz="3400" dirty="0" smtClean="0"/>
              <a:t>rodzicami</a:t>
            </a:r>
            <a:br>
              <a:rPr lang="pl-PL" sz="3400" dirty="0" smtClean="0"/>
            </a:br>
            <a:r>
              <a:rPr lang="pl-PL" sz="3400" dirty="0" smtClean="0"/>
              <a:t/>
            </a:r>
            <a:br>
              <a:rPr lang="pl-PL" sz="3400" dirty="0" smtClean="0"/>
            </a:br>
            <a:r>
              <a:rPr lang="pl-PL" sz="3400" dirty="0"/>
              <a:t>Indywidualne </a:t>
            </a:r>
            <a:r>
              <a:rPr lang="pl-PL" sz="3400" dirty="0" smtClean="0"/>
              <a:t>podejście</a:t>
            </a:r>
            <a:br>
              <a:rPr lang="pl-PL" sz="3400" dirty="0" smtClean="0"/>
            </a:br>
            <a:r>
              <a:rPr lang="pl-PL" sz="3400" dirty="0" smtClean="0"/>
              <a:t/>
            </a:r>
            <a:br>
              <a:rPr lang="pl-PL" sz="3400" dirty="0" smtClean="0"/>
            </a:br>
            <a:r>
              <a:rPr lang="pl-PL" sz="3400" dirty="0"/>
              <a:t>Zajęcia z doradcą </a:t>
            </a:r>
            <a:r>
              <a:rPr lang="pl-PL" sz="3400" dirty="0" smtClean="0"/>
              <a:t>zawodowym</a:t>
            </a:r>
            <a:br>
              <a:rPr lang="pl-PL" sz="3400" dirty="0" smtClean="0"/>
            </a:br>
            <a:r>
              <a:rPr lang="pl-PL" sz="3400" dirty="0" smtClean="0"/>
              <a:t/>
            </a:r>
            <a:br>
              <a:rPr lang="pl-PL" sz="3400" dirty="0" smtClean="0"/>
            </a:br>
            <a:r>
              <a:rPr lang="pl-PL" sz="3400" dirty="0"/>
              <a:t>Integracja doradztwa zawodowego z zajęciami wychowawczymi i przedmiotowymi</a:t>
            </a:r>
            <a:endParaRPr lang="pl-PL" sz="3400" dirty="0"/>
          </a:p>
        </p:txBody>
      </p:sp>
    </p:spTree>
    <p:extLst>
      <p:ext uri="{BB962C8B-B14F-4D97-AF65-F5344CB8AC3E}">
        <p14:creationId xmlns:p14="http://schemas.microsoft.com/office/powerpoint/2010/main" val="2530876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3377759"/>
          </a:xfrm>
        </p:spPr>
        <p:txBody>
          <a:bodyPr>
            <a:normAutofit/>
          </a:bodyPr>
          <a:lstStyle/>
          <a:p>
            <a:r>
              <a:rPr lang="pl-PL" sz="4800" dirty="0" smtClean="0"/>
              <a:t>Współpraca w zakresie Doradztwa Zawodowego </a:t>
            </a:r>
            <a:endParaRPr lang="pl-PL" sz="4800" dirty="0"/>
          </a:p>
        </p:txBody>
      </p:sp>
    </p:spTree>
    <p:extLst>
      <p:ext uri="{BB962C8B-B14F-4D97-AF65-F5344CB8AC3E}">
        <p14:creationId xmlns:p14="http://schemas.microsoft.com/office/powerpoint/2010/main" val="3411504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4529887"/>
          </a:xfrm>
        </p:spPr>
        <p:txBody>
          <a:bodyPr>
            <a:normAutofit fontScale="90000"/>
          </a:bodyPr>
          <a:lstStyle/>
          <a:p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>Poradnie </a:t>
            </a:r>
            <a:r>
              <a:rPr lang="pl-PL" sz="3600" dirty="0"/>
              <a:t>p</a:t>
            </a:r>
            <a:r>
              <a:rPr lang="pl-PL" sz="3600" dirty="0" smtClean="0"/>
              <a:t>sychologiczno – pedagogiczna</a:t>
            </a:r>
            <a:br>
              <a:rPr lang="pl-PL" sz="3600" dirty="0" smtClean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>Ośrodki doskonalenia nauczycieli</a:t>
            </a:r>
            <a:br>
              <a:rPr lang="pl-PL" sz="3600" dirty="0" smtClean="0"/>
            </a:br>
            <a:r>
              <a:rPr lang="pl-PL" sz="3600" dirty="0" smtClean="0"/>
              <a:t>Szkoły ponadpodstawowe</a:t>
            </a:r>
            <a:br>
              <a:rPr lang="pl-PL" sz="3600" dirty="0" smtClean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>Pracodawcy</a:t>
            </a:r>
            <a:br>
              <a:rPr lang="pl-PL" sz="3600" dirty="0" smtClean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>Stowarzyszenia branżowe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63581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2276872"/>
            <a:ext cx="6798735" cy="1303867"/>
          </a:xfrm>
        </p:spPr>
        <p:txBody>
          <a:bodyPr>
            <a:noAutofit/>
          </a:bodyPr>
          <a:lstStyle/>
          <a:p>
            <a:r>
              <a:rPr lang="pl-PL" sz="5400" i="1" dirty="0" smtClean="0"/>
              <a:t>Zapraszamy na naszą szkolną stronę internetową do zakładki doradztwo zawodowe.</a:t>
            </a:r>
            <a:endParaRPr lang="pl-PL" sz="5400" i="1" dirty="0"/>
          </a:p>
        </p:txBody>
      </p:sp>
    </p:spTree>
    <p:extLst>
      <p:ext uri="{BB962C8B-B14F-4D97-AF65-F5344CB8AC3E}">
        <p14:creationId xmlns:p14="http://schemas.microsoft.com/office/powerpoint/2010/main" val="655895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3449767"/>
          </a:xfrm>
        </p:spPr>
        <p:txBody>
          <a:bodyPr>
            <a:normAutofit/>
          </a:bodyPr>
          <a:lstStyle/>
          <a:p>
            <a:r>
              <a:rPr lang="pl-PL" sz="6000" dirty="0" smtClean="0"/>
              <a:t>Dziękuję za uwagę.</a:t>
            </a:r>
            <a:endParaRPr lang="pl-PL" sz="6000" dirty="0"/>
          </a:p>
        </p:txBody>
      </p:sp>
    </p:spTree>
    <p:extLst>
      <p:ext uri="{BB962C8B-B14F-4D97-AF65-F5344CB8AC3E}">
        <p14:creationId xmlns:p14="http://schemas.microsoft.com/office/powerpoint/2010/main" val="16878306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110</TotalTime>
  <Words>144</Words>
  <Application>Microsoft Office PowerPoint</Application>
  <PresentationFormat>Pokaz na ekranie (4:3)</PresentationFormat>
  <Paragraphs>20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4" baseType="lpstr">
      <vt:lpstr>Arial</vt:lpstr>
      <vt:lpstr>Calibri</vt:lpstr>
      <vt:lpstr>Garamond</vt:lpstr>
      <vt:lpstr>Organiczny</vt:lpstr>
      <vt:lpstr> Doradztwo Zawodowe w Szkole Podstawowej nr 7 im. Hugona Kołłątaja w Białymstoku</vt:lpstr>
      <vt:lpstr>Co to jest Doradztwo Zawodowe</vt:lpstr>
      <vt:lpstr>       To proces wspierania ludzi w podejmowaniu świadomych decyzji dotyczących ich edukacji i kariery. Rozpoznanie własnych predyspozycji, zainteresowań i umiejętności, a także możliwości na rynku pracy, aby umożliwić świadomy wybór lub zmianę zawodu, kierunku kształcenia lub ścieżki zawodowej. </vt:lpstr>
      <vt:lpstr>Kto to jest Doradca Zawodowy?</vt:lpstr>
      <vt:lpstr>Specjalista, który pomaga ludziom w podejmowaniu decyzji dotyczących ścieżki kariery, nauki i rozwoju zawodowego. </vt:lpstr>
      <vt:lpstr>    Wewnątrzszkolny Program Doradztwa Zawodowego </vt:lpstr>
      <vt:lpstr>Wewnątrzszkolny Program Doradztwa Zawodowego (WSDZ) w Szkole Podstawowej nr 7 im. Hugona Kołłątaja w Białymstoku ma na celu kompleksowe wsparcie uczniów klas 1-8 w zakresie odkrywania ich predyspozycji zawodowych.</vt:lpstr>
      <vt:lpstr>  Program  służy przygotowaniu uczniów do świadomego podejmowania decyzji o dalszej edukacji i wyborze zawodu, bazując na ich zainteresowaniach, umiejętnościach i pasjach. Wspiera także rozwój umiejętności społecznych i zawodowych, które będą pomocne w funkcjonowaniu na rynku pracy.   </vt:lpstr>
      <vt:lpstr>Celem Wewnątrzszkolnego Systemu Doradztwa Zawodowego (WSDZ) w naszej szkole jest umożliwienie uczniom zdobycia podstawowych informacji o zawodach, rynku pracy i możliwościach kształcenia. </vt:lpstr>
      <vt:lpstr>   Główne cele Wewnątrzszkolnego Systemu Doradztwa Zawodowego:    </vt:lpstr>
      <vt:lpstr>- Kształtowanie świadomości zawodowej uczniów,      wsparcie uczniów w planowaniu przyszłości zawodowej i edukacyjnej,   przygotowanie uczniów do świadomego wyboru dalszej drogi edukacyjnej planowanie kariery edukacyjnej i zawodowej,   upowszechnienie wiedzy o rynku pracy,  </vt:lpstr>
      <vt:lpstr>kompleksowe wsparcie uczniów w zakresie odkrywania ich predyspozycji zawodowych,   rozwój kompetencji miękkich,   kształtowanie świadomości zawodowej uczniów, </vt:lpstr>
      <vt:lpstr>Akty Prawne regulujące doradztwo zawodowe</vt:lpstr>
      <vt:lpstr>Ustawa z dnia 14 grudnia 2016 r. – Prawo oświatowe  Rozporządzenie Ministra Edukacji Narodowej z dnia 3 sierpnia 2017 r. w sprawie podstawy programowej wychowania przedszkolnego, kształcenia ogólnego w szkołach podstawowych  Rozporządzenie Ministra Edukacji Narodowej z dnia 12 lutego 2019 r. w sprawie doradztwa zawodowego w szkołach  </vt:lpstr>
      <vt:lpstr>Założenia Wewnątrzszkolnego Systemu Doradztwa Zawodowego</vt:lpstr>
      <vt:lpstr>  Współpraca z rodzicami  Indywidualne podejście  Zajęcia z doradcą zawodowym  Integracja doradztwa zawodowego z zajęciami wychowawczymi i przedmiotowymi</vt:lpstr>
      <vt:lpstr>Współpraca w zakresie Doradztwa Zawodowego </vt:lpstr>
      <vt:lpstr> Poradnie psychologiczno – pedagogiczna  Ośrodki doskonalenia nauczycieli Szkoły ponadpodstawowe  Pracodawcy  Stowarzyszenia branżowe </vt:lpstr>
      <vt:lpstr>Zapraszamy na naszą szkolną stronę internetową do zakładki doradztwo zawodowe.</vt:lpstr>
      <vt:lpstr>Dziękuję za uwagę.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MATKA BOSKA CZĘSTOCHOWSKA</dc:title>
  <dc:creator>Konrad</dc:creator>
  <cp:lastModifiedBy>Konto Microsoft</cp:lastModifiedBy>
  <cp:revision>14</cp:revision>
  <dcterms:created xsi:type="dcterms:W3CDTF">2017-05-28T19:47:58Z</dcterms:created>
  <dcterms:modified xsi:type="dcterms:W3CDTF">2025-11-21T07:15:07Z</dcterms:modified>
</cp:coreProperties>
</file>